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66" r:id="rId4"/>
    <p:sldId id="265" r:id="rId5"/>
    <p:sldId id="273" r:id="rId6"/>
    <p:sldId id="258" r:id="rId7"/>
    <p:sldId id="259" r:id="rId8"/>
    <p:sldId id="260" r:id="rId9"/>
    <p:sldId id="261" r:id="rId10"/>
    <p:sldId id="262" r:id="rId11"/>
    <p:sldId id="263" r:id="rId12"/>
    <p:sldId id="268" r:id="rId13"/>
    <p:sldId id="267" r:id="rId14"/>
    <p:sldId id="270" r:id="rId15"/>
    <p:sldId id="264" r:id="rId16"/>
    <p:sldId id="271" r:id="rId17"/>
    <p:sldId id="274" r:id="rId18"/>
    <p:sldId id="272" r:id="rId19"/>
    <p:sldId id="275" r:id="rId20"/>
    <p:sldId id="276" r:id="rId21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56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ytuł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9" name="Podtytuł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l-PL"/>
              <a:t>Kliknij, aby edytować styl wzorca podtytułu</a:t>
            </a:r>
            <a:endParaRPr kumimoji="0" lang="en-US"/>
          </a:p>
        </p:txBody>
      </p:sp>
      <p:sp>
        <p:nvSpPr>
          <p:cNvPr id="28" name="Symbol zastępczy daty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17" name="Symbol zastępczy stopki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10" name="Prostokąt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Prostokąt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Prostokąt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Łącznik prosty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Łącznik prosty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Prostokąt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Elipsa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Elipsa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Elipsa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ymbol zastępczy numeru slajdu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8" name="Symbol zastępczy zawartości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0" name="Symbol zastępczy stopki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pl-PL"/>
          </a:p>
        </p:txBody>
      </p:sp>
      <p:sp>
        <p:nvSpPr>
          <p:cNvPr id="9" name="Prostokąt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Łącznik prosty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Łącznik prosty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Łącznik prosty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Prostokąt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Elipsa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Elipsa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Elipsa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lipsa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Elipsa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Łącznik prosty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9" name="Symbol zastępczy zawartości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11" name="Symbol zastępczy zawartości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3" name="Symbol zastępczy zawartości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12" name="Symbol zastępczy tekstu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14" name="Symbol zastępczy tekstu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8" name="Łącznik prosty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Prostokąt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Łącznik prosty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Elipsa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Symbol zastępczy zawartości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21" name="Symbol zastępczy daty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22" name="Symbol zastępczy numeru slajdu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3" name="Symbol zastępczy stopki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Elipsa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pl-PL"/>
              <a:t>Kliknij ikonę, aby dodać obraz</a:t>
            </a:r>
            <a:endParaRPr kumimoji="0" lang="en-US" dirty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l-PL"/>
              <a:t>Kliknij, aby edytować style wzorca tekstu</a:t>
            </a:r>
          </a:p>
        </p:txBody>
      </p:sp>
      <p:sp>
        <p:nvSpPr>
          <p:cNvPr id="10" name="Łącznik prosty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Prostokąt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Łącznik prosty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Łącznik prosty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Łącznik prosty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Symbol zastępczy daty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18" name="Symbol zastępczy numeru slajdu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  <p:sp>
        <p:nvSpPr>
          <p:cNvPr id="21" name="Symbol zastępczy stopki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l-PL"/>
              <a:t>Kliknij, aby edytować style wzorca tekstu</a:t>
            </a:r>
          </a:p>
          <a:p>
            <a:pPr lvl="1" eaLnBrk="1" latinLnBrk="0" hangingPunct="1"/>
            <a:r>
              <a:rPr lang="pl-PL"/>
              <a:t>Drugi poziom</a:t>
            </a:r>
          </a:p>
          <a:p>
            <a:pPr lvl="2" eaLnBrk="1" latinLnBrk="0" hangingPunct="1"/>
            <a:r>
              <a:rPr lang="pl-PL"/>
              <a:t>Trzeci poziom</a:t>
            </a:r>
          </a:p>
          <a:p>
            <a:pPr lvl="3" eaLnBrk="1" latinLnBrk="0" hangingPunct="1"/>
            <a:r>
              <a:rPr lang="pl-PL"/>
              <a:t>Czwarty poziom</a:t>
            </a:r>
          </a:p>
          <a:p>
            <a:pPr lvl="4" eaLnBrk="1" latinLnBrk="0" hangingPunct="1"/>
            <a:r>
              <a:rPr lang="pl-PL"/>
              <a:t>Piąty poziom</a:t>
            </a:r>
            <a:endParaRPr kumimoji="0"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Łącznik prosty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Symbol zastępczy tytułu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pl-PL"/>
              <a:t>Kliknij, aby edytować styl</a:t>
            </a:r>
            <a:endParaRPr kumimoji="0" lang="en-US"/>
          </a:p>
        </p:txBody>
      </p:sp>
      <p:sp>
        <p:nvSpPr>
          <p:cNvPr id="13" name="Symbol zastępczy tekstu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l-PL"/>
              <a:t>Kliknij, aby edytować style wzorca tekstu</a:t>
            </a:r>
          </a:p>
          <a:p>
            <a:pPr lvl="1" eaLnBrk="1" latinLnBrk="0" hangingPunct="1"/>
            <a:r>
              <a:rPr kumimoji="0" lang="pl-PL"/>
              <a:t>Drugi poziom</a:t>
            </a:r>
          </a:p>
          <a:p>
            <a:pPr lvl="2" eaLnBrk="1" latinLnBrk="0" hangingPunct="1"/>
            <a:r>
              <a:rPr kumimoji="0" lang="pl-PL"/>
              <a:t>Trzeci poziom</a:t>
            </a:r>
          </a:p>
          <a:p>
            <a:pPr lvl="3" eaLnBrk="1" latinLnBrk="0" hangingPunct="1"/>
            <a:r>
              <a:rPr kumimoji="0" lang="pl-PL"/>
              <a:t>Czwarty poziom</a:t>
            </a:r>
          </a:p>
          <a:p>
            <a:pPr lvl="4" eaLnBrk="1" latinLnBrk="0" hangingPunct="1"/>
            <a:r>
              <a:rPr kumimoji="0" lang="pl-PL"/>
              <a:t>Piąty poziom</a:t>
            </a:r>
            <a:endParaRPr kumimoji="0" lang="en-US"/>
          </a:p>
        </p:txBody>
      </p:sp>
      <p:sp>
        <p:nvSpPr>
          <p:cNvPr id="14" name="Symbol zastępczy daty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6221E02-25CB-4963-84BC-0813985E7D90}" type="datetimeFigureOut">
              <a:rPr lang="pl-PL" smtClean="0"/>
              <a:pPr/>
              <a:t>02.10.2022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l-PL"/>
          </a:p>
        </p:txBody>
      </p:sp>
      <p:sp>
        <p:nvSpPr>
          <p:cNvPr id="7" name="Łącznik prosty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Łącznik prosty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Prostokąt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Łącznik prosty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Elipsa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ymbol zastępczy numeru slajdu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89B7C76-EFF2-4CD8-A475-4750F11B4BC6}" type="slidenum">
              <a:rPr lang="pl-PL" smtClean="0"/>
              <a:pPr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2910" y="274638"/>
            <a:ext cx="7500990" cy="465456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l-PL" sz="49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SYSTEM EDUKACJI </a:t>
            </a:r>
            <a:br>
              <a:rPr lang="pl-PL" sz="49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r>
              <a:rPr lang="pl-PL" sz="4900" b="1" cap="none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ysClr val="windowText" lastClr="0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 CHORWACJI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114" y="5456893"/>
            <a:ext cx="2736000" cy="764371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2966" y="5456893"/>
            <a:ext cx="863999" cy="766354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454910"/>
            <a:ext cx="2722909" cy="76635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42910" y="500043"/>
            <a:ext cx="7643866" cy="403187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800" b="1" dirty="0"/>
              <a:t>SYSTEM EDUKACJI</a:t>
            </a:r>
          </a:p>
          <a:p>
            <a:r>
              <a:rPr lang="pl-PL" sz="4800" b="1" dirty="0"/>
              <a:t>W CHORWACJI SKŁADA SIĘ Z</a:t>
            </a:r>
            <a:r>
              <a:rPr lang="pl-PL" sz="3200" b="1" dirty="0"/>
              <a:t>:</a:t>
            </a:r>
          </a:p>
          <a:p>
            <a:endParaRPr lang="pl-PL" sz="3200" b="1" dirty="0"/>
          </a:p>
          <a:p>
            <a:pPr>
              <a:buFont typeface="Wingdings" pitchFamily="2" charset="2"/>
              <a:buChar char="Ø"/>
            </a:pPr>
            <a:r>
              <a:rPr lang="pl-PL" sz="3200" b="1" dirty="0"/>
              <a:t>edukacji przedszkolnej</a:t>
            </a:r>
          </a:p>
          <a:p>
            <a:pPr>
              <a:buFont typeface="Wingdings" pitchFamily="2" charset="2"/>
              <a:buChar char="Ø"/>
            </a:pPr>
            <a:r>
              <a:rPr lang="pl-PL" sz="3200" b="1" dirty="0"/>
              <a:t>edukacji elementarnej</a:t>
            </a:r>
          </a:p>
          <a:p>
            <a:pPr>
              <a:buFont typeface="Wingdings" pitchFamily="2" charset="2"/>
              <a:buChar char="Ø"/>
            </a:pPr>
            <a:r>
              <a:rPr lang="pl-PL" sz="3200" b="1" dirty="0"/>
              <a:t>edukacji na poziomie średnim</a:t>
            </a:r>
          </a:p>
          <a:p>
            <a:pPr>
              <a:buFont typeface="Wingdings" pitchFamily="2" charset="2"/>
              <a:buChar char="Ø"/>
            </a:pPr>
            <a:r>
              <a:rPr lang="pl-PL" sz="3200" b="1" dirty="0"/>
              <a:t>szkolnictwa wyższego</a:t>
            </a:r>
          </a:p>
        </p:txBody>
      </p:sp>
      <p:pic>
        <p:nvPicPr>
          <p:cNvPr id="4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643578"/>
            <a:ext cx="2736000" cy="792000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30702" y="5649760"/>
            <a:ext cx="863999" cy="785818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643578"/>
            <a:ext cx="2722909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14348" y="571481"/>
            <a:ext cx="7500990" cy="332398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3200" b="1" dirty="0"/>
              <a:t>Jednolitym systemem oświaty zarządza chorwackie Ministerstwo Nauki i Edukacji. </a:t>
            </a:r>
          </a:p>
          <a:p>
            <a:pPr>
              <a:buFont typeface="Arial" pitchFamily="34" charset="0"/>
              <a:buChar char="•"/>
            </a:pPr>
            <a:r>
              <a:rPr lang="pl-PL" sz="3200" b="1" u="sng" dirty="0"/>
              <a:t>szkoły publiczne </a:t>
            </a:r>
            <a:r>
              <a:rPr lang="pl-PL" sz="3200" b="1" dirty="0"/>
              <a:t>finansowane są w 100%</a:t>
            </a:r>
          </a:p>
          <a:p>
            <a:r>
              <a:rPr lang="pl-PL" sz="3200" b="1" dirty="0"/>
              <a:t>z budżetu centralnego, </a:t>
            </a:r>
          </a:p>
          <a:p>
            <a:pPr>
              <a:buFont typeface="Arial" pitchFamily="34" charset="0"/>
              <a:buChar char="•"/>
            </a:pPr>
            <a:r>
              <a:rPr lang="pl-PL" sz="3200" b="1" u="sng" dirty="0"/>
              <a:t>szkoły niepubliczne </a:t>
            </a:r>
            <a:r>
              <a:rPr lang="pl-PL" sz="3200" b="1" dirty="0"/>
              <a:t>otrzymują ze środków budżetowych dofinansowywanie.</a:t>
            </a:r>
          </a:p>
          <a:p>
            <a:endParaRPr lang="pl-PL" dirty="0"/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3928" y="5500702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1" descr="C:\Users\Dell\Desktop\indeks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528" y="5494519"/>
            <a:ext cx="2736000" cy="792000"/>
          </a:xfrm>
          <a:prstGeom prst="rect">
            <a:avLst/>
          </a:prstGeom>
          <a:noFill/>
        </p:spPr>
      </p:pic>
      <p:pic>
        <p:nvPicPr>
          <p:cNvPr id="5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92080" y="5501678"/>
            <a:ext cx="2722909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14348" y="642918"/>
            <a:ext cx="7500990" cy="452431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3200" b="1" dirty="0"/>
              <a:t>Chorwacki system edukacji nie przewiduje trybu edukacji domowej,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Językiem nauczania jest język chorwacki </a:t>
            </a:r>
          </a:p>
          <a:p>
            <a:pPr>
              <a:buFont typeface="Arial" pitchFamily="34" charset="0"/>
              <a:buChar char="•"/>
            </a:pPr>
            <a:endParaRPr lang="pl-PL" sz="3200" b="1" dirty="0"/>
          </a:p>
          <a:p>
            <a:r>
              <a:rPr lang="pl-PL" sz="3200" b="1" dirty="0"/>
              <a:t>Dzieci, które nie posługują się językiem chorwackim często mają możliwość pobierania nauki tylko w szkołach niepublicznych prowadzących zajęcia w językach obcych.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5786454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786454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35059" y="5780272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>
            <a:extLst>
              <a:ext uri="{FF2B5EF4-FFF2-40B4-BE49-F238E27FC236}">
                <a16:creationId xmlns:a16="http://schemas.microsoft.com/office/drawing/2014/main" id="{ACC82E19-8BB9-4872-A7E9-FB06C25D1CB3}"/>
              </a:ext>
            </a:extLst>
          </p:cNvPr>
          <p:cNvSpPr/>
          <p:nvPr/>
        </p:nvSpPr>
        <p:spPr>
          <a:xfrm>
            <a:off x="683568" y="188640"/>
            <a:ext cx="7704856" cy="532453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3200" b="1" dirty="0"/>
              <a:t>ROK SZKOLNY</a:t>
            </a:r>
            <a:endParaRPr lang="pl-PL" sz="28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Rok szkolny w Chorwacji rozpoczyna się najczęściej w pierwszy poniedziałek września. </a:t>
            </a:r>
          </a:p>
          <a:p>
            <a:r>
              <a:rPr lang="pl-PL" sz="2800" b="1" dirty="0" smtClean="0"/>
              <a:t>	W </a:t>
            </a:r>
            <a:r>
              <a:rPr lang="pl-PL" sz="2800" b="1" dirty="0"/>
              <a:t>uzasadnionych wypadkach rozpoczęcie 	roku szkolnego może być przesunięte na 	późniejszy termin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Zakończenie roku szkolnego ma miejsce najczęściej w drugiej połowie czerwca.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Rok szkolny podzielony jest na dwa semestry </a:t>
            </a:r>
          </a:p>
          <a:p>
            <a:r>
              <a:rPr lang="pl-PL" sz="2800" b="1" dirty="0"/>
              <a:t>	i musi obejmować przynajmniej 175 dni 	nauki, a w przypadku uczniów ostatnich 	klas szkół średnich minimum 160 dni 	nauki.</a:t>
            </a:r>
          </a:p>
        </p:txBody>
      </p:sp>
      <p:pic>
        <p:nvPicPr>
          <p:cNvPr id="3" name="Obraz 2">
            <a:extLst>
              <a:ext uri="{FF2B5EF4-FFF2-40B4-BE49-F238E27FC236}">
                <a16:creationId xmlns:a16="http://schemas.microsoft.com/office/drawing/2014/main" id="{9D83642D-C2BB-4C8F-A675-CC5A085F9C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5733256"/>
            <a:ext cx="2737341" cy="792549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22662185-DBAE-4C81-B6E0-4D05E74313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1920" y="5739353"/>
            <a:ext cx="859611" cy="786452"/>
          </a:xfrm>
          <a:prstGeom prst="rect">
            <a:avLst/>
          </a:prstGeom>
        </p:spPr>
      </p:pic>
      <p:pic>
        <p:nvPicPr>
          <p:cNvPr id="5" name="Obraz 4">
            <a:extLst>
              <a:ext uri="{FF2B5EF4-FFF2-40B4-BE49-F238E27FC236}">
                <a16:creationId xmlns:a16="http://schemas.microsoft.com/office/drawing/2014/main" id="{D9B7FE4C-B704-49AF-9FB1-C0655B419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68" y="5719693"/>
            <a:ext cx="2725148" cy="792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993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428596" y="571480"/>
            <a:ext cx="7929618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800" b="1" dirty="0"/>
              <a:t>EDUKACJA PRZEDSZKOLNA</a:t>
            </a:r>
          </a:p>
          <a:p>
            <a:r>
              <a:rPr lang="pl-PL" sz="3200" b="1" dirty="0"/>
              <a:t>Obejmuje ona edukację i opiekę nad dziećmi od </a:t>
            </a:r>
            <a:r>
              <a:rPr lang="pl-PL" sz="3200" b="1" u="sng" dirty="0"/>
              <a:t>szóstego miesiąca życia aż do wieku szkolnego. </a:t>
            </a:r>
          </a:p>
          <a:p>
            <a:r>
              <a:rPr lang="pl-PL" sz="3200" b="1" dirty="0"/>
              <a:t>Zadaniem i obowiązkiem państwa jest zapewnienie opieki dla dzieci w wieku przedszkolnym. 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5715016"/>
            <a:ext cx="935437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43504" y="5643578"/>
            <a:ext cx="3071834" cy="89349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5715016"/>
            <a:ext cx="2736000" cy="792000"/>
          </a:xfrm>
          <a:prstGeom prst="rect">
            <a:avLst/>
          </a:prstGeom>
          <a:noFill/>
        </p:spPr>
      </p:pic>
      <p:sp>
        <p:nvSpPr>
          <p:cNvPr id="12290" name="AutoShape 2" descr="49,728 Przedszkolak Grafika Wektorowa, Clipartów i Ilustracji - 123RF"/>
          <p:cNvSpPr>
            <a:spLocks noChangeAspect="1" noChangeArrowheads="1"/>
          </p:cNvSpPr>
          <p:nvPr/>
        </p:nvSpPr>
        <p:spPr bwMode="auto">
          <a:xfrm>
            <a:off x="155575" y="-860425"/>
            <a:ext cx="2543175" cy="1800225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2292" name="AutoShape 4" descr="Pasowanie na przedszkolaka - Przedszkole nr 67"/>
          <p:cNvSpPr>
            <a:spLocks noChangeAspect="1" noChangeArrowheads="1"/>
          </p:cNvSpPr>
          <p:nvPr/>
        </p:nvSpPr>
        <p:spPr bwMode="auto">
          <a:xfrm>
            <a:off x="155575" y="-822325"/>
            <a:ext cx="1714500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sp>
        <p:nvSpPr>
          <p:cNvPr id="12294" name="AutoShape 6" descr="Szanowni Rodzice przedszkolaków ! | Publiczny Zespół Szkół Samorządowych i  Przedszkoli w Sochocinie"/>
          <p:cNvSpPr>
            <a:spLocks noChangeAspect="1" noChangeArrowheads="1"/>
          </p:cNvSpPr>
          <p:nvPr/>
        </p:nvSpPr>
        <p:spPr bwMode="auto">
          <a:xfrm>
            <a:off x="155575" y="-822325"/>
            <a:ext cx="1685925" cy="17145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2296" name="Picture 8" descr="Przedszkolak Vector Art Stock Images | Depositphotos"/>
          <p:cNvPicPr>
            <a:picLocks noChangeAspect="1" noChangeArrowheads="1"/>
          </p:cNvPicPr>
          <p:nvPr/>
        </p:nvPicPr>
        <p:blipFill>
          <a:blip r:embed="rId5"/>
          <a:srcRect r="4082" b="28291"/>
          <a:stretch>
            <a:fillRect/>
          </a:stretch>
        </p:blipFill>
        <p:spPr bwMode="auto">
          <a:xfrm>
            <a:off x="5000628" y="4429132"/>
            <a:ext cx="3357586" cy="114300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42910" y="500042"/>
            <a:ext cx="7572428" cy="50167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3200" b="1" dirty="0"/>
              <a:t>Rodzice składają wniosek o przyjęcie dziecka do przedszkola po ogłoszeniu rekrutacji, przyjmowane są dzieci, które spełniają kryterium wieku na dzień 31 sierpnia danego roku. Wyniki naboru ogłaszane są w czerwcu a przedszkola rozpoczynają działalność na jesieni.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06896" y="5786454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36096" y="5786454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754158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85720" y="571480"/>
            <a:ext cx="8072494" cy="42780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000" b="1" dirty="0"/>
              <a:t>EDUKACJA ELEMENTARNA</a:t>
            </a:r>
          </a:p>
          <a:p>
            <a:r>
              <a:rPr lang="pl-PL" sz="4000" b="1" dirty="0"/>
              <a:t>(SZKOŁA PODSTAWOWA)</a:t>
            </a:r>
          </a:p>
          <a:p>
            <a:r>
              <a:rPr lang="pl-PL" sz="3200" b="1" dirty="0"/>
              <a:t>Edukacja ta jest obowiązkowa i bezpłatna dla wszystkich dzieci w wieku od </a:t>
            </a:r>
            <a:r>
              <a:rPr lang="pl-PL" sz="3200" b="1" u="sng" dirty="0"/>
              <a:t>sześciu do piętnastu lat. </a:t>
            </a:r>
          </a:p>
          <a:p>
            <a:r>
              <a:rPr lang="pl-PL" sz="3200" b="1" dirty="0"/>
              <a:t>Każde dziecko przed przyjęciem do szkoły poddawane jest obowiązkowemu badaniu lekarskiemu.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5715016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715016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5715016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42910" y="571480"/>
            <a:ext cx="7858180" cy="50783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3600" b="1" u="sng" dirty="0"/>
              <a:t>klasy 1-4</a:t>
            </a:r>
          </a:p>
          <a:p>
            <a:r>
              <a:rPr lang="pl-PL" sz="3200" b="1" dirty="0"/>
              <a:t>Od 1 do 4 klasy, uczniowie są podzieleni na klasy, prowadzone przez jednego nauczyciela. Nauczanie obejmuje przedmioty: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język chorwacki,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matematyka,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przyroda i społeczeństwo,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sztuki wizualne,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 co najmniej jeden język obcy  (najczęściej angielski).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57620" y="5786454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786454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1472" y="5786454"/>
            <a:ext cx="2736000" cy="792000"/>
          </a:xfrm>
          <a:prstGeom prst="rect">
            <a:avLst/>
          </a:prstGeom>
          <a:noFill/>
        </p:spPr>
      </p:pic>
      <p:pic>
        <p:nvPicPr>
          <p:cNvPr id="1026" name="Picture 2" descr="C:\Users\sala xx\Desktop\kreskówek-dziecko-w-wieku-szkolnym-50839936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86578" y="2643182"/>
            <a:ext cx="1709733" cy="19935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85786" y="428605"/>
            <a:ext cx="7550346" cy="46474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000" b="1" u="sng" dirty="0"/>
              <a:t>klasy 5-8</a:t>
            </a:r>
          </a:p>
          <a:p>
            <a:r>
              <a:rPr lang="pl-PL" sz="3200" b="1" dirty="0"/>
              <a:t>Od 5 do 8 klasy, następuje nauczanie „przedmiotowe”, czyli każdy przedmiot nauczany jest przez innego nauczyciela. Dodatkowo do programu nauczania dochodzą przedmioty takie jak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historia,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geografia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nauki ścisłe. 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10937" y="5494571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4088" y="5513781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5471101"/>
            <a:ext cx="2736000" cy="79200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012160" y="3454668"/>
            <a:ext cx="2346054" cy="1660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85786" y="571481"/>
            <a:ext cx="7500990" cy="478634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800" b="1" dirty="0"/>
              <a:t>SZKOŁY ŚREDNIE</a:t>
            </a:r>
          </a:p>
          <a:p>
            <a:r>
              <a:rPr lang="pl-PL" sz="3200" b="1" dirty="0"/>
              <a:t>Jednolity, nieobowiązkowy poziom szkolnictwa średniego oferuje naukę w:</a:t>
            </a:r>
          </a:p>
          <a:p>
            <a:endParaRPr lang="pl-PL" sz="3200" b="1" dirty="0"/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szkołach ogólnokształcących ( gimnazja),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szkołach zawodowych </a:t>
            </a:r>
          </a:p>
          <a:p>
            <a:pPr>
              <a:buFont typeface="Arial" pitchFamily="34" charset="0"/>
              <a:buChar char="•"/>
            </a:pPr>
            <a:r>
              <a:rPr lang="pl-PL" sz="3200" b="1" dirty="0"/>
              <a:t>szkołach  artystycznych</a:t>
            </a:r>
          </a:p>
          <a:p>
            <a:endParaRPr lang="pl-PL" sz="3200" b="1" dirty="0"/>
          </a:p>
          <a:p>
            <a:r>
              <a:rPr lang="pl-PL" sz="3200" b="1" dirty="0"/>
              <a:t>Rekrutacja odbywa się drogą elektroniczną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07802" y="5595422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7" y="5589240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5589240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285720" y="692696"/>
            <a:ext cx="7958688" cy="35394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b="1" dirty="0"/>
              <a:t>O przyjęciu do liceum decyduje średnia ocen ucznia ze wszystkich  przedmiotów uzyskanych w ostatnich czterech klasach szkoły podstawowej .</a:t>
            </a:r>
          </a:p>
          <a:p>
            <a:r>
              <a:rPr lang="pl-PL" sz="2800" b="1" dirty="0"/>
              <a:t>Przyjęcie do szkół zawodowych odbywa się na podstawie średniej ocen uzyskanych z trzech przedmiotów – </a:t>
            </a:r>
            <a:r>
              <a:rPr lang="pl-PL" sz="2800" b="1" u="sng" dirty="0"/>
              <a:t>języka chorwackiego, pierwszego języka obcego </a:t>
            </a:r>
            <a:r>
              <a:rPr lang="pl-PL" sz="2800" b="1" dirty="0"/>
              <a:t>oraz </a:t>
            </a:r>
            <a:r>
              <a:rPr lang="pl-PL" sz="2800" b="1" u="sng" dirty="0"/>
              <a:t>matematyki – </a:t>
            </a:r>
            <a:r>
              <a:rPr lang="pl-PL" sz="2800" b="1" dirty="0"/>
              <a:t>liczonych z ostatnich dwóch klas szkoły podstawowej. 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5715016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63740" y="5708834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297" y="5708834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14348" y="428605"/>
            <a:ext cx="7572428" cy="37240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3200" b="1" dirty="0"/>
              <a:t> W szkołach podstawowych i średnich w Chorwacji obowiązuje skala ocen od 1 do 5 </a:t>
            </a:r>
          </a:p>
          <a:p>
            <a:endParaRPr lang="pl-PL" sz="3200" b="1" dirty="0"/>
          </a:p>
          <a:p>
            <a:pPr>
              <a:buFont typeface="Wingdings" pitchFamily="2" charset="2"/>
              <a:buChar char="Ø"/>
            </a:pPr>
            <a:r>
              <a:rPr lang="pl-PL" sz="2800" b="1" dirty="0"/>
              <a:t>doskonała– średnia co najmniej 4,50</a:t>
            </a:r>
          </a:p>
          <a:p>
            <a:pPr>
              <a:buFont typeface="Wingdings" pitchFamily="2" charset="2"/>
              <a:buChar char="Ø"/>
            </a:pPr>
            <a:r>
              <a:rPr lang="pl-PL" sz="2800" b="1" dirty="0"/>
              <a:t>bardzo dobra– średnia 3,50–4,49</a:t>
            </a:r>
          </a:p>
          <a:p>
            <a:pPr>
              <a:buFont typeface="Wingdings" pitchFamily="2" charset="2"/>
              <a:buChar char="Ø"/>
            </a:pPr>
            <a:r>
              <a:rPr lang="pl-PL" sz="2800" b="1" dirty="0"/>
              <a:t>dobra– średnia 2,50–3,49</a:t>
            </a:r>
          </a:p>
          <a:p>
            <a:pPr>
              <a:buFont typeface="Wingdings" pitchFamily="2" charset="2"/>
              <a:buChar char="Ø"/>
            </a:pPr>
            <a:r>
              <a:rPr lang="pl-PL" sz="2800" b="1" dirty="0"/>
              <a:t>dostateczna– średnia 2,00–2,49</a:t>
            </a:r>
          </a:p>
          <a:p>
            <a:pPr>
              <a:buFont typeface="Wingdings" pitchFamily="2" charset="2"/>
              <a:buChar char="Ø"/>
            </a:pPr>
            <a:r>
              <a:rPr lang="pl-PL" sz="2800" b="1" dirty="0"/>
              <a:t> niedostateczna– średnia poniżej 1,99</a:t>
            </a:r>
            <a:endParaRPr lang="pl-PL" sz="3200" b="1" dirty="0"/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5643578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8" y="5643578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5643578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85786" y="428604"/>
            <a:ext cx="7429552" cy="440120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b="1" dirty="0"/>
              <a:t>Uczniowie liceów pod koniec czwartej klasy przystępują do państwowego </a:t>
            </a:r>
          </a:p>
          <a:p>
            <a:r>
              <a:rPr lang="pl-PL" sz="2800" b="1" dirty="0"/>
              <a:t>egzaminu dojrzałości, na który składają się </a:t>
            </a:r>
            <a:endParaRPr lang="pl-PL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 smtClean="0"/>
              <a:t>trzy </a:t>
            </a:r>
            <a:r>
              <a:rPr lang="pl-PL" sz="2800" b="1" u="sng" dirty="0"/>
              <a:t>przedmioty obowiązkowe </a:t>
            </a:r>
          </a:p>
          <a:p>
            <a:r>
              <a:rPr lang="pl-PL" sz="2800" b="1" dirty="0"/>
              <a:t>(język chorwacki, język obcy i matematyka)</a:t>
            </a:r>
          </a:p>
          <a:p>
            <a:pPr algn="ctr"/>
            <a:r>
              <a:rPr lang="pl-PL" sz="2800" b="1" dirty="0"/>
              <a:t>oraz </a:t>
            </a:r>
            <a:endParaRPr lang="pl-PL" sz="2800" b="1" dirty="0" smtClean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 smtClean="0"/>
              <a:t>maksymalnie </a:t>
            </a:r>
            <a:r>
              <a:rPr lang="pl-PL" sz="2800" b="1" u="sng" dirty="0"/>
              <a:t>sześć innych</a:t>
            </a:r>
            <a:r>
              <a:rPr lang="pl-PL" sz="2800" b="1" dirty="0"/>
              <a:t>, dowolnie</a:t>
            </a:r>
            <a:br>
              <a:rPr lang="pl-PL" sz="2800" b="1" dirty="0"/>
            </a:br>
            <a:r>
              <a:rPr lang="pl-PL" sz="2800" b="1" dirty="0"/>
              <a:t>wybranych przedmiotów. </a:t>
            </a:r>
          </a:p>
          <a:p>
            <a:r>
              <a:rPr lang="pl-PL" sz="2800" b="1" dirty="0"/>
              <a:t>Egzaminy są przeprowadzane przez zewnętrznych egzaminatorów.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0000" y="5633706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20072" y="5633706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99592" y="5633706"/>
            <a:ext cx="2736000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1472" y="500042"/>
            <a:ext cx="8001056" cy="427809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4800" b="1" dirty="0"/>
              <a:t>STUDIA</a:t>
            </a:r>
          </a:p>
          <a:p>
            <a:r>
              <a:rPr lang="pl-PL" sz="2800" b="1" dirty="0"/>
              <a:t>Przyjęcia na studia są ogłaszane, co najmniej</a:t>
            </a:r>
          </a:p>
          <a:p>
            <a:r>
              <a:rPr lang="pl-PL" sz="2800" b="1" dirty="0"/>
              <a:t> na sześć miesięcy przed rozpoczęciem zajęć. </a:t>
            </a:r>
          </a:p>
          <a:p>
            <a:r>
              <a:rPr lang="pl-PL" sz="2800" b="1" dirty="0"/>
              <a:t>Studenci, którzy są obywatelami państw UE </a:t>
            </a:r>
          </a:p>
          <a:p>
            <a:r>
              <a:rPr lang="pl-PL" sz="2800" b="1" dirty="0"/>
              <a:t>mają prawo zapisać się na studia na takich samych warunkach, jak obywatele Chorwacji. </a:t>
            </a:r>
          </a:p>
          <a:p>
            <a:r>
              <a:rPr lang="pl-PL" sz="2800" b="1" dirty="0"/>
              <a:t>Dostępność na studia może być ograniczona na kierunkach wojskowych lub policyjnych lub innych istotnych dla bezpieczeństwa narodowego</a:t>
            </a:r>
          </a:p>
        </p:txBody>
      </p:sp>
      <p:pic>
        <p:nvPicPr>
          <p:cNvPr id="3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5643578"/>
            <a:ext cx="863999" cy="785818"/>
          </a:xfrm>
          <a:prstGeom prst="rect">
            <a:avLst/>
          </a:prstGeom>
          <a:noFill/>
        </p:spPr>
      </p:pic>
      <p:pic>
        <p:nvPicPr>
          <p:cNvPr id="4" name="Picture 2" descr="C:\Users\Dell\Desktop\indeks0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87424" y="5656657"/>
            <a:ext cx="2722909" cy="792000"/>
          </a:xfrm>
          <a:prstGeom prst="rect">
            <a:avLst/>
          </a:prstGeom>
          <a:noFill/>
        </p:spPr>
      </p:pic>
      <p:pic>
        <p:nvPicPr>
          <p:cNvPr id="5" name="Picture 1" descr="C:\Users\Dell\Desktop\indek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4206" y="5656657"/>
            <a:ext cx="2736000" cy="792000"/>
          </a:xfrm>
          <a:prstGeom prst="rect">
            <a:avLst/>
          </a:prstGeom>
          <a:noFill/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884028B2-E46A-47F7-924A-298AC43EE6B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3710" r="14135"/>
          <a:stretch/>
        </p:blipFill>
        <p:spPr>
          <a:xfrm>
            <a:off x="7308304" y="500042"/>
            <a:ext cx="1152128" cy="182204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1472" y="476671"/>
            <a:ext cx="7888960" cy="538609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b="1" dirty="0"/>
              <a:t>Studia w Chorwacji podzielone są na 3 etapy. </a:t>
            </a:r>
          </a:p>
          <a:p>
            <a:endParaRPr lang="pl-PL" sz="2800" b="1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/>
              <a:t>Uniwersyteckie studia I stopnia </a:t>
            </a:r>
            <a:r>
              <a:rPr lang="pl-PL" sz="2800" b="1" dirty="0"/>
              <a:t>(licencjackie) trwają trzy lub cztery lata - uzyskanie tytułu licencjata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/>
              <a:t>Studia II stopnia </a:t>
            </a:r>
            <a:r>
              <a:rPr lang="pl-PL" sz="2800" b="1" dirty="0"/>
              <a:t>trwają rok lub dwa lata, a na ich zakończenie zdobywa się tytuł magistra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/>
              <a:t>Trzyletnie studia III stopnia (doktoranckie) </a:t>
            </a:r>
            <a:r>
              <a:rPr lang="pl-PL" sz="2800" b="1" dirty="0"/>
              <a:t>lub skorzystać z oferty specjalistycznych </a:t>
            </a:r>
          </a:p>
          <a:p>
            <a:r>
              <a:rPr lang="pl-PL" sz="2800" b="1" dirty="0"/>
              <a:t>studiów podyplomowych, zakończonych </a:t>
            </a:r>
          </a:p>
          <a:p>
            <a:r>
              <a:rPr lang="pl-PL" sz="2800" b="1" dirty="0"/>
              <a:t>dyplomem</a:t>
            </a:r>
          </a:p>
          <a:p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86454"/>
            <a:ext cx="2736000" cy="792000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786454"/>
            <a:ext cx="863999" cy="785818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715016"/>
            <a:ext cx="2722909" cy="792000"/>
          </a:xfrm>
          <a:prstGeom prst="rect">
            <a:avLst/>
          </a:prstGeom>
          <a:noFill/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9EC16BB9-6FB8-4BA0-8468-19F7AAB064E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604" t="24801" r="26278" b="19551"/>
          <a:stretch/>
        </p:blipFill>
        <p:spPr>
          <a:xfrm>
            <a:off x="7236296" y="3644774"/>
            <a:ext cx="1224136" cy="17871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571472" y="285729"/>
            <a:ext cx="8001056" cy="252376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b="1" dirty="0"/>
              <a:t> </a:t>
            </a:r>
            <a:br>
              <a:rPr lang="pl-PL" sz="2800" b="1" dirty="0"/>
            </a:br>
            <a:r>
              <a:rPr lang="pl-PL" sz="2800" b="1" dirty="0"/>
              <a:t>Na niektórych kierunkach (prawo, medycyna, stomatologia, weterynaria)  I </a:t>
            </a:r>
            <a:r>
              <a:rPr lang="pl-PL" sz="2800" b="1" dirty="0" err="1"/>
              <a:t>i</a:t>
            </a:r>
            <a:r>
              <a:rPr lang="pl-PL" sz="2800" b="1" dirty="0"/>
              <a:t> II cykl studiów są zintegrowane – trwają pięć lub sześć lat i kończą się zdobyciem dyplomu magisterskiego.</a:t>
            </a:r>
            <a:r>
              <a:rPr lang="pl-PL" dirty="0"/>
              <a:t/>
            </a:r>
            <a:br>
              <a:rPr lang="pl-PL" dirty="0"/>
            </a:br>
            <a:endParaRPr lang="pl-PL" dirty="0"/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5786454"/>
            <a:ext cx="2736000" cy="792000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86182" y="5786454"/>
            <a:ext cx="863999" cy="785818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5780271"/>
            <a:ext cx="2722909" cy="792000"/>
          </a:xfrm>
          <a:prstGeom prst="rect">
            <a:avLst/>
          </a:prstGeom>
          <a:noFill/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1AEE35E6-256A-40C5-A813-4563D6C5EA8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9281"/>
          <a:stretch/>
        </p:blipFill>
        <p:spPr>
          <a:xfrm>
            <a:off x="6196264" y="3797197"/>
            <a:ext cx="2376264" cy="174307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57F0DAC2-8B35-4B9F-BC24-CCE809290D0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9399"/>
          <a:stretch/>
        </p:blipFill>
        <p:spPr>
          <a:xfrm>
            <a:off x="571472" y="3724939"/>
            <a:ext cx="2514600" cy="1864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3718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714348" y="285728"/>
            <a:ext cx="7643866" cy="397031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pl-PL" sz="2800" dirty="0"/>
              <a:t/>
            </a:r>
            <a:br>
              <a:rPr lang="pl-PL" sz="2800" dirty="0"/>
            </a:br>
            <a:r>
              <a:rPr lang="pl-PL" sz="2800" b="1" dirty="0"/>
              <a:t>W przypadku uczelni zawodowych: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/>
              <a:t>studia licencjackie </a:t>
            </a:r>
            <a:r>
              <a:rPr lang="pl-PL" sz="2800" b="1" dirty="0"/>
              <a:t>trwają od dwóch do trzech lat, po których uzyskuje się licencjat zawodowy 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pl-PL" sz="2800" b="1" u="sng" dirty="0"/>
              <a:t>zwykle dwuletnie</a:t>
            </a:r>
            <a:r>
              <a:rPr lang="pl-PL" sz="2800" b="1" dirty="0"/>
              <a:t>, zakończone dyplomem  z określeniem specjalizacji (dyplom ten nie jest równoważny z licencjatem). </a:t>
            </a:r>
          </a:p>
          <a:p>
            <a:r>
              <a:rPr lang="pl-PL" sz="2800" b="1" dirty="0"/>
              <a:t>Po studiach zawodowych I stopnia można kontynuować naukę na studiach II stopnia</a:t>
            </a:r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5853" y="5643578"/>
            <a:ext cx="2736000" cy="792000"/>
          </a:xfrm>
          <a:prstGeom prst="rect">
            <a:avLst/>
          </a:prstGeom>
          <a:noFill/>
        </p:spPr>
      </p:pic>
      <p:pic>
        <p:nvPicPr>
          <p:cNvPr id="4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29058" y="5643578"/>
            <a:ext cx="863999" cy="785818"/>
          </a:xfrm>
          <a:prstGeom prst="rect">
            <a:avLst/>
          </a:prstGeom>
          <a:noFill/>
        </p:spPr>
      </p:pic>
      <p:pic>
        <p:nvPicPr>
          <p:cNvPr id="5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4088" y="5643578"/>
            <a:ext cx="2722909" cy="792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2910" y="2708920"/>
            <a:ext cx="7500990" cy="222027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pl-PL" sz="5400" b="1" dirty="0"/>
              <a:t>Dziękuję za uwagę 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114" y="5456893"/>
            <a:ext cx="2736000" cy="764371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2966" y="5456893"/>
            <a:ext cx="863999" cy="766354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454910"/>
            <a:ext cx="2722909" cy="766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99759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642910" y="3068960"/>
            <a:ext cx="7500990" cy="186023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pl-PL" sz="4800" b="1" dirty="0"/>
              <a:t>Opracowała </a:t>
            </a:r>
            <a:br>
              <a:rPr lang="pl-PL" sz="4800" b="1" dirty="0"/>
            </a:br>
            <a:r>
              <a:rPr lang="pl-PL" sz="4800" b="1" dirty="0"/>
              <a:t>Agata Nawara</a:t>
            </a:r>
            <a:r>
              <a:rPr lang="pl-PL" b="1" dirty="0"/>
              <a:t/>
            </a:r>
            <a:br>
              <a:rPr lang="pl-PL" b="1" dirty="0"/>
            </a:br>
            <a:endParaRPr lang="pl-PL" dirty="0"/>
          </a:p>
        </p:txBody>
      </p:sp>
      <p:pic>
        <p:nvPicPr>
          <p:cNvPr id="3" name="Picture 1" descr="C:\Users\Dell\Desktop\indeks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114" y="5456893"/>
            <a:ext cx="2736000" cy="764371"/>
          </a:xfrm>
          <a:prstGeom prst="rect">
            <a:avLst/>
          </a:prstGeom>
          <a:noFill/>
        </p:spPr>
      </p:pic>
      <p:pic>
        <p:nvPicPr>
          <p:cNvPr id="5" name="Picture 6" descr="http://www.kopernik.kielce.eu/projekty/erazmus/logo_koper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72966" y="5456893"/>
            <a:ext cx="863999" cy="766354"/>
          </a:xfrm>
          <a:prstGeom prst="rect">
            <a:avLst/>
          </a:prstGeom>
          <a:noFill/>
        </p:spPr>
      </p:pic>
      <p:pic>
        <p:nvPicPr>
          <p:cNvPr id="6" name="Picture 2" descr="C:\Users\Dell\Desktop\indeks0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5454910"/>
            <a:ext cx="2722909" cy="7663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6812535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ykusz">
  <a:themeElements>
    <a:clrScheme name="Przepły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rzepły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>
    <a:spDef>
      <a:spPr/>
      <a:bodyPr/>
      <a:lstStyle/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sp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</TotalTime>
  <Words>733</Words>
  <Application>Microsoft Office PowerPoint</Application>
  <PresentationFormat>Pokaz na ekranie (4:3)</PresentationFormat>
  <Paragraphs>87</Paragraphs>
  <Slides>20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4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20</vt:i4>
      </vt:variant>
    </vt:vector>
  </HeadingPairs>
  <TitlesOfParts>
    <vt:vector size="25" baseType="lpstr">
      <vt:lpstr>Arial</vt:lpstr>
      <vt:lpstr>Calibri</vt:lpstr>
      <vt:lpstr>Wingdings</vt:lpstr>
      <vt:lpstr>Wingdings 2</vt:lpstr>
      <vt:lpstr>Wykusz</vt:lpstr>
      <vt:lpstr>SYSTEM EDUKACJI  W CHORWACJI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Dziękuję za uwagę  </vt:lpstr>
      <vt:lpstr>Opracowała  Agata Nawara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EDUKACJI W CHORWACJI </dc:title>
  <dc:creator>sala28</dc:creator>
  <cp:lastModifiedBy>Nawara Adam</cp:lastModifiedBy>
  <cp:revision>30</cp:revision>
  <dcterms:created xsi:type="dcterms:W3CDTF">2022-09-18T19:41:34Z</dcterms:created>
  <dcterms:modified xsi:type="dcterms:W3CDTF">2022-10-02T15:16:53Z</dcterms:modified>
</cp:coreProperties>
</file>